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9" r:id="rId5"/>
    <p:sldId id="259" r:id="rId6"/>
    <p:sldId id="268" r:id="rId7"/>
    <p:sldId id="270" r:id="rId8"/>
    <p:sldId id="272" r:id="rId9"/>
    <p:sldId id="276" r:id="rId10"/>
    <p:sldId id="273" r:id="rId11"/>
    <p:sldId id="261" r:id="rId12"/>
    <p:sldId id="275" r:id="rId13"/>
    <p:sldId id="274" r:id="rId14"/>
    <p:sldId id="258" r:id="rId15"/>
    <p:sldId id="267" r:id="rId16"/>
    <p:sldId id="277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C01-CE82-45C6-A011-61DB816710B9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61A2-1835-49F2-A415-5F8E2DF6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4125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C01-CE82-45C6-A011-61DB816710B9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61A2-1835-49F2-A415-5F8E2DF6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976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C01-CE82-45C6-A011-61DB816710B9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61A2-1835-49F2-A415-5F8E2DF6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1929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C01-CE82-45C6-A011-61DB816710B9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61A2-1835-49F2-A415-5F8E2DF6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9810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C01-CE82-45C6-A011-61DB816710B9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61A2-1835-49F2-A415-5F8E2DF6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7585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C01-CE82-45C6-A011-61DB816710B9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61A2-1835-49F2-A415-5F8E2DF6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07220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C01-CE82-45C6-A011-61DB816710B9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61A2-1835-49F2-A415-5F8E2DF6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3453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C01-CE82-45C6-A011-61DB816710B9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61A2-1835-49F2-A415-5F8E2DF6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267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C01-CE82-45C6-A011-61DB816710B9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61A2-1835-49F2-A415-5F8E2DF6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984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C01-CE82-45C6-A011-61DB816710B9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61A2-1835-49F2-A415-5F8E2DF6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73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DC01-CE82-45C6-A011-61DB816710B9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61A2-1835-49F2-A415-5F8E2DF6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884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1DC01-CE82-45C6-A011-61DB816710B9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F61A2-1835-49F2-A415-5F8E2DF66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24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801152" y="3448119"/>
            <a:ext cx="7507976" cy="2394417"/>
          </a:xfrm>
          <a:solidFill>
            <a:srgbClr val="99CC00"/>
          </a:solidFill>
        </p:spPr>
        <p:txBody>
          <a:bodyPr>
            <a:noAutofit/>
          </a:bodyPr>
          <a:lstStyle/>
          <a:p>
            <a:r>
              <a:rPr lang="uk-UA" sz="6600" b="1" dirty="0"/>
              <a:t>Географія НУШ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8264" y="5895425"/>
            <a:ext cx="2195736" cy="841648"/>
          </a:xfrm>
          <a:solidFill>
            <a:srgbClr val="99CC00"/>
          </a:solidFill>
        </p:spPr>
        <p:txBody>
          <a:bodyPr>
            <a:noAutofit/>
          </a:bodyPr>
          <a:lstStyle/>
          <a:p>
            <a:pPr algn="r"/>
            <a:r>
              <a:rPr lang="uk-UA" sz="2000" b="1" dirty="0">
                <a:solidFill>
                  <a:schemeClr val="tx1"/>
                </a:solidFill>
              </a:rPr>
              <a:t>Вчитель географії</a:t>
            </a:r>
          </a:p>
          <a:p>
            <a:pPr algn="r"/>
            <a:r>
              <a:rPr lang="uk-UA" sz="2000" b="1" dirty="0">
                <a:solidFill>
                  <a:schemeClr val="tx1"/>
                </a:solidFill>
              </a:rPr>
              <a:t>Яніна Зварич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/>
              <a:t>ВЛ №12</a:t>
            </a:r>
            <a:endParaRPr lang="ru-RU" sz="2400" dirty="0"/>
          </a:p>
        </p:txBody>
      </p:sp>
      <p:pic>
        <p:nvPicPr>
          <p:cNvPr id="1028" name="Picture 4" descr="Карта мира с дикими животными и растениям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09" y="188640"/>
            <a:ext cx="5150859" cy="3118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9319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11" y="1700808"/>
            <a:ext cx="8640960" cy="1152128"/>
          </a:xfrm>
          <a:solidFill>
            <a:srgbClr val="99CC00"/>
          </a:solidFill>
        </p:spPr>
        <p:txBody>
          <a:bodyPr>
            <a:noAutofit/>
          </a:bodyPr>
          <a:lstStyle/>
          <a:p>
            <a:r>
              <a:rPr lang="uk-UA" b="1" dirty="0"/>
              <a:t>Основні форми оцінювання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/>
              <a:t>ВЛ №12</a:t>
            </a:r>
            <a:endParaRPr lang="ru-RU" sz="24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7A34EA8-7109-F8D7-FF34-0131088AFED0}"/>
              </a:ext>
            </a:extLst>
          </p:cNvPr>
          <p:cNvSpPr txBox="1">
            <a:spLocks/>
          </p:cNvSpPr>
          <p:nvPr/>
        </p:nvSpPr>
        <p:spPr>
          <a:xfrm>
            <a:off x="5391721" y="3429000"/>
            <a:ext cx="3464768" cy="880864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/>
              <a:t>Підсумкове</a:t>
            </a:r>
          </a:p>
          <a:p>
            <a:r>
              <a:rPr lang="uk-UA" sz="2000" b="1" dirty="0"/>
              <a:t>(тести, графічні завдання)</a:t>
            </a:r>
            <a:endParaRPr lang="ru-RU" sz="2000" b="1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DA7D364-2996-B0A9-0097-2CB8395FD1A8}"/>
              </a:ext>
            </a:extLst>
          </p:cNvPr>
          <p:cNvSpPr txBox="1">
            <a:spLocks/>
          </p:cNvSpPr>
          <p:nvPr/>
        </p:nvSpPr>
        <p:spPr>
          <a:xfrm>
            <a:off x="287511" y="3429000"/>
            <a:ext cx="3464768" cy="880864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/>
              <a:t>Поточне</a:t>
            </a:r>
          </a:p>
          <a:p>
            <a:r>
              <a:rPr lang="uk-UA" sz="2000" b="1" dirty="0"/>
              <a:t>(усно, письмово)</a:t>
            </a:r>
            <a:r>
              <a:rPr lang="uk-UA" sz="1200" b="1" dirty="0"/>
              <a:t>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01011041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54968"/>
          </a:xfrm>
          <a:solidFill>
            <a:srgbClr val="99CC00"/>
          </a:solidFill>
        </p:spPr>
        <p:txBody>
          <a:bodyPr/>
          <a:lstStyle/>
          <a:p>
            <a:r>
              <a:rPr lang="uk-UA" b="1" dirty="0"/>
              <a:t>Підсумкове оцінювання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7"/>
            <a:ext cx="8229600" cy="3240360"/>
          </a:xfrm>
          <a:solidFill>
            <a:srgbClr val="99CC00"/>
          </a:solidFill>
        </p:spPr>
        <p:txBody>
          <a:bodyPr/>
          <a:lstStyle/>
          <a:p>
            <a:pPr algn="ctr"/>
            <a:endParaRPr lang="uk-UA" b="1" dirty="0"/>
          </a:p>
          <a:p>
            <a:pPr algn="ctr"/>
            <a:r>
              <a:rPr lang="uk-UA" b="1" dirty="0" err="1"/>
              <a:t>Постери</a:t>
            </a:r>
            <a:endParaRPr lang="uk-UA" b="1" dirty="0"/>
          </a:p>
          <a:p>
            <a:pPr algn="ctr"/>
            <a:r>
              <a:rPr lang="uk-UA" b="1" dirty="0"/>
              <a:t>Тестові різнорівневі завдання, </a:t>
            </a:r>
            <a:r>
              <a:rPr lang="uk-UA" b="1" dirty="0" err="1"/>
              <a:t>квести</a:t>
            </a:r>
            <a:endParaRPr lang="uk-UA" b="1" dirty="0"/>
          </a:p>
          <a:p>
            <a:pPr algn="ctr"/>
            <a:r>
              <a:rPr lang="uk-UA" b="1" dirty="0"/>
              <a:t>Письмові завдання 15- 20 хв.</a:t>
            </a:r>
          </a:p>
          <a:p>
            <a:pPr algn="ctr"/>
            <a:r>
              <a:rPr lang="uk-UA" b="1" dirty="0"/>
              <a:t>Бесіди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/>
              <a:t>ВЛ №12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3382224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129" y="980728"/>
            <a:ext cx="8229600" cy="1561372"/>
          </a:xfrm>
          <a:solidFill>
            <a:srgbClr val="99CC00"/>
          </a:solidFill>
        </p:spPr>
        <p:txBody>
          <a:bodyPr>
            <a:normAutofit/>
          </a:bodyPr>
          <a:lstStyle/>
          <a:p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навчальних</a:t>
            </a:r>
            <a:r>
              <a:rPr lang="ru-RU" b="1" dirty="0"/>
              <a:t> </a:t>
            </a:r>
            <a:r>
              <a:rPr lang="ru-RU" b="1" dirty="0" err="1"/>
              <a:t>результатів</a:t>
            </a:r>
            <a:r>
              <a:rPr lang="ru-RU" b="1" dirty="0"/>
              <a:t>: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/>
              <a:t>ВЛ №12</a:t>
            </a:r>
            <a:endParaRPr lang="ru-RU" sz="24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3FC22A8-29ED-4CD2-861B-9F94EC94BACC}"/>
              </a:ext>
            </a:extLst>
          </p:cNvPr>
          <p:cNvSpPr txBox="1">
            <a:spLocks/>
          </p:cNvSpPr>
          <p:nvPr/>
        </p:nvSpPr>
        <p:spPr>
          <a:xfrm>
            <a:off x="478130" y="3074390"/>
            <a:ext cx="8229599" cy="71465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221BF75-1E3B-4B54-19B4-138A4BC61D1B}"/>
              </a:ext>
            </a:extLst>
          </p:cNvPr>
          <p:cNvSpPr txBox="1">
            <a:spLocks/>
          </p:cNvSpPr>
          <p:nvPr/>
        </p:nvSpPr>
        <p:spPr>
          <a:xfrm>
            <a:off x="457200" y="4209135"/>
            <a:ext cx="8229600" cy="71465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пошук</a:t>
            </a:r>
            <a:r>
              <a:rPr lang="ru-RU" dirty="0"/>
              <a:t> та </a:t>
            </a:r>
            <a:r>
              <a:rPr lang="ru-RU" dirty="0" err="1"/>
              <a:t>опрацьовує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418BA42-1FD9-C7F5-6A11-0BE217DA7185}"/>
              </a:ext>
            </a:extLst>
          </p:cNvPr>
          <p:cNvSpPr txBox="1">
            <a:spLocks/>
          </p:cNvSpPr>
          <p:nvPr/>
        </p:nvSpPr>
        <p:spPr>
          <a:xfrm>
            <a:off x="478130" y="5343880"/>
            <a:ext cx="8229600" cy="71465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Усвідомлює</a:t>
            </a:r>
            <a:r>
              <a:rPr lang="ru-RU" dirty="0"/>
              <a:t> </a:t>
            </a:r>
            <a:r>
              <a:rPr lang="ru-RU" dirty="0" err="1"/>
              <a:t>закономірності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61797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11" y="1700808"/>
            <a:ext cx="8640960" cy="1152128"/>
          </a:xfrm>
          <a:solidFill>
            <a:srgbClr val="99CC00"/>
          </a:solidFill>
        </p:spPr>
        <p:txBody>
          <a:bodyPr>
            <a:noAutofit/>
          </a:bodyPr>
          <a:lstStyle/>
          <a:p>
            <a:r>
              <a:rPr lang="uk-UA" b="1" dirty="0"/>
              <a:t>Формувальне оцінювання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/>
              <a:t>ВЛ №12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6BA444-D255-6546-2758-B0AF7ADD9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1" y="3162502"/>
            <a:ext cx="2952328" cy="1208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5A83D1-CE67-F5EE-2B17-9B3E288BC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37" y="3162502"/>
            <a:ext cx="2893852" cy="164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16C83E-C97A-CE79-5528-C9C9D6FDA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6" y="3085753"/>
            <a:ext cx="2448267" cy="1362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5588028-B1A9-7C17-F6D2-5F809B6EB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61" y="5157192"/>
            <a:ext cx="2692868" cy="149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большой палец png | PNGWing">
            <a:extLst>
              <a:ext uri="{FF2B5EF4-FFF2-40B4-BE49-F238E27FC236}">
                <a16:creationId xmlns:a16="http://schemas.microsoft.com/office/drawing/2014/main" id="{59629D25-029B-62CF-3C88-0A267F430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2" b="98765" l="9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19" y="4334051"/>
            <a:ext cx="1981200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ольшой палец вниз, 3D, значок, png | PNGWing">
            <a:extLst>
              <a:ext uri="{FF2B5EF4-FFF2-40B4-BE49-F238E27FC236}">
                <a16:creationId xmlns:a16="http://schemas.microsoft.com/office/drawing/2014/main" id="{8F93F12A-C9EB-97F6-F3E5-E428429DF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84444" y1="56000" x2="73333" y2="32889"/>
                        <a14:foregroundMark x1="73333" y1="32889" x2="84444" y2="38667"/>
                        <a14:foregroundMark x1="84444" y1="38667" x2="68000" y2="6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83223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9407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129" y="980728"/>
            <a:ext cx="8229600" cy="1561372"/>
          </a:xfrm>
          <a:solidFill>
            <a:srgbClr val="99CC00"/>
          </a:solidFill>
        </p:spPr>
        <p:txBody>
          <a:bodyPr>
            <a:normAutofit/>
          </a:bodyPr>
          <a:lstStyle/>
          <a:p>
            <a:r>
              <a:rPr lang="ru-RU" b="1" dirty="0"/>
              <a:t>ПРАКТИЧНІ РОБОТИ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/>
              <a:t>ВЛ №12</a:t>
            </a:r>
            <a:endParaRPr lang="ru-RU" sz="24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3FC22A8-29ED-4CD2-861B-9F94EC94BACC}"/>
              </a:ext>
            </a:extLst>
          </p:cNvPr>
          <p:cNvSpPr txBox="1">
            <a:spLocks/>
          </p:cNvSpPr>
          <p:nvPr/>
        </p:nvSpPr>
        <p:spPr>
          <a:xfrm>
            <a:off x="579374" y="3074390"/>
            <a:ext cx="4913383" cy="3312112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на </a:t>
            </a:r>
            <a:r>
              <a:rPr lang="ru-RU" dirty="0" err="1"/>
              <a:t>уроці</a:t>
            </a:r>
            <a:r>
              <a:rPr lang="ru-RU" dirty="0"/>
              <a:t>.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</a:p>
          <a:p>
            <a:r>
              <a:rPr lang="ru-RU" dirty="0"/>
              <a:t>(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вибірково</a:t>
            </a:r>
            <a:r>
              <a:rPr lang="ru-RU" dirty="0"/>
              <a:t>) </a:t>
            </a:r>
          </a:p>
          <a:p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вчитель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2050" name="Picture 2" descr="Контурна карта географія 6 клас [2014] » Підручники / ГДЗ - 8Ruby.com">
            <a:extLst>
              <a:ext uri="{FF2B5EF4-FFF2-40B4-BE49-F238E27FC236}">
                <a16:creationId xmlns:a16="http://schemas.microsoft.com/office/drawing/2014/main" id="{A01B48BE-E5DB-1969-5D89-43F7C2A44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21000"/>
            <a:ext cx="2592288" cy="3519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2323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10758" y="680304"/>
            <a:ext cx="3612696" cy="1020503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err="1">
                <a:latin typeface="+mn-lt"/>
              </a:rPr>
              <a:t>Підручник</a:t>
            </a:r>
            <a:endParaRPr lang="ru-RU" sz="3600" b="1" i="1" dirty="0">
              <a:latin typeface="+mn-lt"/>
            </a:endParaRPr>
          </a:p>
          <a:p>
            <a:r>
              <a:rPr lang="ru-RU" sz="1800" b="1" i="1" dirty="0">
                <a:latin typeface="+mn-lt"/>
              </a:rPr>
              <a:t>(авт. С. </a:t>
            </a:r>
            <a:r>
              <a:rPr lang="ru-RU" sz="1800" b="1" i="1" dirty="0" err="1">
                <a:latin typeface="+mn-lt"/>
              </a:rPr>
              <a:t>Кобернік</a:t>
            </a:r>
            <a:r>
              <a:rPr lang="ru-RU" sz="1800" b="1" i="1" dirty="0">
                <a:latin typeface="+mn-lt"/>
              </a:rPr>
              <a:t>)</a:t>
            </a:r>
            <a:endParaRPr lang="ru-RU" sz="1800" b="1" dirty="0"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/>
              <a:t>ВЛ №12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D4F4C6-4505-9523-726C-A2A6083A0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0"/>
            <a:ext cx="2069177" cy="2770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3EEE34-20DE-5F72-0A58-C938ED7B2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59" y="2996951"/>
            <a:ext cx="6363903" cy="374889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9E8E0C8-B701-155D-A254-00888F7D11B7}"/>
              </a:ext>
            </a:extLst>
          </p:cNvPr>
          <p:cNvSpPr txBox="1">
            <a:spLocks/>
          </p:cNvSpPr>
          <p:nvPr/>
        </p:nvSpPr>
        <p:spPr>
          <a:xfrm>
            <a:off x="6035360" y="5877272"/>
            <a:ext cx="3108640" cy="792088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err="1">
                <a:latin typeface="+mn-lt"/>
              </a:rPr>
              <a:t>Інструктивна</a:t>
            </a:r>
            <a:r>
              <a:rPr lang="ru-RU" sz="2800" b="1" i="1" dirty="0">
                <a:latin typeface="+mn-lt"/>
              </a:rPr>
              <a:t> </a:t>
            </a:r>
            <a:r>
              <a:rPr lang="ru-RU" sz="2800" b="1" i="1" dirty="0" err="1">
                <a:latin typeface="+mn-lt"/>
              </a:rPr>
              <a:t>картка</a:t>
            </a:r>
            <a:endParaRPr lang="ru-RU" sz="1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470605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700808"/>
            <a:ext cx="8229600" cy="3384376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err="1">
                <a:latin typeface="+mn-lt"/>
              </a:rPr>
              <a:t>Вчіться</a:t>
            </a:r>
            <a:r>
              <a:rPr lang="ru-RU" b="1" i="1" dirty="0">
                <a:latin typeface="+mn-lt"/>
              </a:rPr>
              <a:t> у </a:t>
            </a:r>
            <a:r>
              <a:rPr lang="ru-RU" b="1" i="1" dirty="0" err="1">
                <a:latin typeface="+mn-lt"/>
              </a:rPr>
              <a:t>всіх</a:t>
            </a:r>
            <a:r>
              <a:rPr lang="ru-RU" b="1" i="1" dirty="0">
                <a:latin typeface="+mn-lt"/>
              </a:rPr>
              <a:t>, не </a:t>
            </a:r>
            <a:r>
              <a:rPr lang="ru-RU" b="1" i="1" dirty="0" err="1">
                <a:latin typeface="+mn-lt"/>
              </a:rPr>
              <a:t>наслідуйте</a:t>
            </a:r>
            <a:r>
              <a:rPr lang="ru-RU" b="1" i="1" dirty="0">
                <a:latin typeface="+mn-lt"/>
              </a:rPr>
              <a:t> </a:t>
            </a:r>
            <a:r>
              <a:rPr lang="ru-RU" b="1" i="1" dirty="0" err="1">
                <a:latin typeface="+mn-lt"/>
              </a:rPr>
              <a:t>нікого</a:t>
            </a:r>
            <a:r>
              <a:rPr lang="ru-RU" b="1" i="1" dirty="0">
                <a:latin typeface="+mn-lt"/>
              </a:rPr>
              <a:t>.</a:t>
            </a:r>
            <a:endParaRPr lang="ru-RU" sz="4800" b="1" dirty="0"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/>
              <a:t>ВЛ №12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957244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  <a:solidFill>
            <a:srgbClr val="99CC00"/>
          </a:solidFill>
        </p:spPr>
        <p:txBody>
          <a:bodyPr>
            <a:normAutofit/>
          </a:bodyPr>
          <a:lstStyle/>
          <a:p>
            <a:r>
              <a:rPr lang="uk-UA" sz="5400" b="1" dirty="0"/>
              <a:t>Дякую за увагу!</a:t>
            </a:r>
            <a:endParaRPr lang="ru-RU" sz="5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/>
              <a:t>ВЛ №12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989818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136904" cy="720080"/>
          </a:xfrm>
          <a:solidFill>
            <a:srgbClr val="99CC00"/>
          </a:solidFill>
        </p:spPr>
        <p:txBody>
          <a:bodyPr>
            <a:normAutofit fontScale="90000"/>
          </a:bodyPr>
          <a:lstStyle/>
          <a:p>
            <a:r>
              <a:rPr lang="uk-UA" b="1" dirty="0"/>
              <a:t>Модельна програма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/>
              <a:t>ВЛ №12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55314"/>
            <a:ext cx="3119583" cy="404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608" y="4185186"/>
            <a:ext cx="1720097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957" y="2255314"/>
            <a:ext cx="3163169" cy="4049341"/>
          </a:xfrm>
          <a:prstGeom prst="rect">
            <a:avLst/>
          </a:prstGeom>
        </p:spPr>
      </p:pic>
      <p:pic>
        <p:nvPicPr>
          <p:cNvPr id="2050" name="Picture 2" descr="Географія. Підручник для 6 класу - Гільберг Т.Г. | Видавництво Генез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25740"/>
            <a:ext cx="1626102" cy="240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7082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4104456" cy="1080120"/>
          </a:xfrm>
          <a:solidFill>
            <a:srgbClr val="99CC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b="1" dirty="0"/>
              <a:t>Модельна</a:t>
            </a:r>
          </a:p>
          <a:p>
            <a:pPr marL="0" indent="0" algn="ctr">
              <a:buNone/>
            </a:pPr>
            <a:r>
              <a:rPr lang="uk-UA" b="1" dirty="0"/>
              <a:t> програма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/>
              <a:t>ВЛ №12</a:t>
            </a:r>
            <a:endParaRPr lang="ru-RU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427984" y="3068960"/>
            <a:ext cx="4176464" cy="1080120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b="1" dirty="0"/>
              <a:t>Навчальна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b="1" dirty="0"/>
              <a:t> програма</a:t>
            </a:r>
            <a:endParaRPr lang="ru-RU" b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87613" y="4797152"/>
            <a:ext cx="4104456" cy="1080120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b="1" dirty="0"/>
              <a:t>Календарне планування</a:t>
            </a:r>
          </a:p>
        </p:txBody>
      </p:sp>
      <p:cxnSp>
        <p:nvCxnSpPr>
          <p:cNvPr id="25" name="Соединительная линия уступом 24"/>
          <p:cNvCxnSpPr>
            <a:stCxn id="3" idx="3"/>
            <a:endCxn id="5" idx="0"/>
          </p:cNvCxnSpPr>
          <p:nvPr/>
        </p:nvCxnSpPr>
        <p:spPr>
          <a:xfrm>
            <a:off x="4572000" y="1520788"/>
            <a:ext cx="1944216" cy="1548172"/>
          </a:xfrm>
          <a:prstGeom prst="bentConnector2">
            <a:avLst/>
          </a:prstGeom>
          <a:ln w="762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5" idx="1"/>
            <a:endCxn id="9" idx="0"/>
          </p:cNvCxnSpPr>
          <p:nvPr/>
        </p:nvCxnSpPr>
        <p:spPr>
          <a:xfrm rot="10800000" flipV="1">
            <a:off x="2639842" y="3609020"/>
            <a:ext cx="1788143" cy="1188132"/>
          </a:xfrm>
          <a:prstGeom prst="bentConnector2">
            <a:avLst/>
          </a:prstGeom>
          <a:ln w="762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19381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424936" cy="864096"/>
          </a:xfrm>
          <a:solidFill>
            <a:srgbClr val="99CC00"/>
          </a:solidFill>
        </p:spPr>
        <p:txBody>
          <a:bodyPr>
            <a:normAutofit/>
          </a:bodyPr>
          <a:lstStyle/>
          <a:p>
            <a:r>
              <a:rPr lang="uk-UA" b="1" dirty="0"/>
              <a:t>Модельна програма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/>
              <a:t>ВЛ №12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4310552" cy="194421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131840" y="2924944"/>
            <a:ext cx="12241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2996952"/>
            <a:ext cx="36004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10154"/>
            <a:ext cx="8080042" cy="1923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115616" y="4869160"/>
            <a:ext cx="76328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91580" y="5085184"/>
            <a:ext cx="6480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39430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40960" cy="792088"/>
          </a:xfrm>
          <a:solidFill>
            <a:srgbClr val="99CC00"/>
          </a:solidFill>
        </p:spPr>
        <p:txBody>
          <a:bodyPr>
            <a:noAutofit/>
          </a:bodyPr>
          <a:lstStyle/>
          <a:p>
            <a:r>
              <a:rPr lang="ru-RU" b="1" dirty="0" err="1"/>
              <a:t>Навчальна</a:t>
            </a:r>
            <a:r>
              <a:rPr lang="ru-RU" b="1" dirty="0"/>
              <a:t> </a:t>
            </a:r>
            <a:r>
              <a:rPr lang="ru-RU" b="1" dirty="0" err="1"/>
              <a:t>програма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/>
              <a:t>ВЛ №12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622E70-8D75-77AF-EB5B-AD304E6CE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031" y="1948644"/>
            <a:ext cx="6694292" cy="47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9034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/>
              <a:t>ВЛ №12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51720" y="506100"/>
            <a:ext cx="4680520" cy="114300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/>
              <a:t>Календарне планування</a:t>
            </a:r>
            <a:endParaRPr lang="ru-RU" b="1" dirty="0"/>
          </a:p>
        </p:txBody>
      </p:sp>
      <p:sp>
        <p:nvSpPr>
          <p:cNvPr id="8" name="AutoShape 2" descr="Зірка: картинки, стокові Зірка фотографії, зображення | Скачати з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Зірка: картинки, стокові Зірка фотографії, зображення | Скачати з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08B3AB-C04C-12F8-406E-A048F2FCD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786556"/>
            <a:ext cx="8487960" cy="481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31944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40960" cy="5472608"/>
          </a:xfrm>
          <a:solidFill>
            <a:srgbClr val="99CC00"/>
          </a:solidFill>
        </p:spPr>
        <p:txBody>
          <a:bodyPr>
            <a:noAutofit/>
          </a:bodyPr>
          <a:lstStyle/>
          <a:p>
            <a:r>
              <a:rPr lang="uk-UA" sz="3600" dirty="0"/>
              <a:t>Оцінюючи результати навчальної діяльності учнів з курсу «Географія», необхідно враховувати рівень засвоєння теоретичних знань, сформованості практичних умінь, досвід дослідницької та творчої діяльності.</a:t>
            </a:r>
            <a:endParaRPr lang="ru-RU" sz="3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/>
              <a:t>ВЛ №12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010755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40960" cy="792088"/>
          </a:xfrm>
          <a:solidFill>
            <a:srgbClr val="99CC00"/>
          </a:solidFill>
        </p:spPr>
        <p:txBody>
          <a:bodyPr>
            <a:noAutofit/>
          </a:bodyPr>
          <a:lstStyle/>
          <a:p>
            <a:r>
              <a:rPr lang="uk-UA" b="1" dirty="0"/>
              <a:t>Оцінювання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/>
              <a:t>ВЛ №12</a:t>
            </a:r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BD518F-4DF5-F880-6635-F2CC06616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36" y="1840632"/>
            <a:ext cx="7716327" cy="4972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301687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40960" cy="792088"/>
          </a:xfrm>
          <a:solidFill>
            <a:srgbClr val="99CC00"/>
          </a:solidFill>
        </p:spPr>
        <p:txBody>
          <a:bodyPr>
            <a:noAutofit/>
          </a:bodyPr>
          <a:lstStyle/>
          <a:p>
            <a:r>
              <a:rPr lang="uk-UA" b="1" dirty="0"/>
              <a:t>Критерії оцінювання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236296" y="188640"/>
            <a:ext cx="1907704" cy="616260"/>
          </a:xfrm>
          <a:prstGeom prst="rect">
            <a:avLst/>
          </a:prstGeom>
          <a:solidFill>
            <a:srgbClr val="99CC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/>
              <a:t>ВЛ №12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6C9A1B-CF53-1493-F134-BEC18A53B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82" y="1982406"/>
            <a:ext cx="6954220" cy="4686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43153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193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Географія НУШ </vt:lpstr>
      <vt:lpstr>Модельна програма</vt:lpstr>
      <vt:lpstr>Презентация PowerPoint</vt:lpstr>
      <vt:lpstr>Модельна програма</vt:lpstr>
      <vt:lpstr>Навчальна програма</vt:lpstr>
      <vt:lpstr>Презентация PowerPoint</vt:lpstr>
      <vt:lpstr>Оцінюючи результати навчальної діяльності учнів з курсу «Географія», необхідно враховувати рівень засвоєння теоретичних знань, сформованості практичних умінь, досвід дослідницької та творчої діяльності.</vt:lpstr>
      <vt:lpstr>Оцінювання</vt:lpstr>
      <vt:lpstr>Критерії оцінювання</vt:lpstr>
      <vt:lpstr>Основні форми оцінювання</vt:lpstr>
      <vt:lpstr>Підсумкове оцінювання</vt:lpstr>
      <vt:lpstr>Групи навчальних результатів:</vt:lpstr>
      <vt:lpstr>Формувальне оцінювання</vt:lpstr>
      <vt:lpstr>ПРАКТИЧНІ РОБОТИ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Виклики НУШ при викладанні інтегрованих курсів природничої освітньої галузі</dc:title>
  <dc:creator>Acer</dc:creator>
  <cp:lastModifiedBy>Notbox</cp:lastModifiedBy>
  <cp:revision>48</cp:revision>
  <dcterms:created xsi:type="dcterms:W3CDTF">2022-08-18T06:56:07Z</dcterms:created>
  <dcterms:modified xsi:type="dcterms:W3CDTF">2023-08-22T08:12:42Z</dcterms:modified>
</cp:coreProperties>
</file>